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75" r:id="rId3"/>
    <p:sldId id="274" r:id="rId4"/>
    <p:sldId id="257" r:id="rId5"/>
    <p:sldId id="276" r:id="rId6"/>
    <p:sldId id="277" r:id="rId7"/>
    <p:sldId id="278" r:id="rId8"/>
    <p:sldId id="279" r:id="rId9"/>
    <p:sldId id="280" r:id="rId10"/>
    <p:sldId id="273" r:id="rId11"/>
    <p:sldId id="281" r:id="rId12"/>
    <p:sldId id="282" r:id="rId13"/>
    <p:sldId id="283" r:id="rId14"/>
    <p:sldId id="258" r:id="rId15"/>
    <p:sldId id="259" r:id="rId16"/>
    <p:sldId id="285" r:id="rId17"/>
    <p:sldId id="284" r:id="rId18"/>
  </p:sldIdLst>
  <p:sldSz cx="9144000" cy="6858000" type="screen4x3"/>
  <p:notesSz cx="6858000" cy="9144000"/>
  <p:embeddedFontLs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Light" panose="020B0306030504020204" pitchFamily="34" charset="0"/>
      <p:regular r:id="rId24"/>
      <p:bold r:id="rId25"/>
      <p:italic r:id="rId26"/>
      <p:boldItalic r:id="rId27"/>
    </p:embeddedFont>
    <p:embeddedFont>
      <p:font typeface="Open Sans SemiBold" panose="020B0606030504020204" pitchFamily="34" charset="0"/>
      <p:regular r:id="rId28"/>
      <p:bold r:id="rId29"/>
      <p:italic r:id="rId30"/>
      <p:boldItalic r:id="rId31"/>
    </p:embeddedFont>
    <p:embeddedFont>
      <p:font typeface="Open Sans SemiBold" panose="020B0606030504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691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718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874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123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384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848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844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948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942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918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642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721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753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5903000"/>
            <a:ext cx="9144000" cy="95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Shape 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6058167"/>
            <a:ext cx="4020352" cy="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5200"/>
              <a:buFont typeface="Open Sans SemiBold"/>
              <a:buNone/>
              <a:defRPr sz="5200">
                <a:solidFill>
                  <a:srgbClr val="AE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35375" y="6149200"/>
            <a:ext cx="385800" cy="4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12000"/>
              <a:buNone/>
              <a:defRPr sz="12000">
                <a:solidFill>
                  <a:srgbClr val="AE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Shape 63"/>
          <p:cNvSpPr/>
          <p:nvPr/>
        </p:nvSpPr>
        <p:spPr>
          <a:xfrm>
            <a:off x="0" y="6170333"/>
            <a:ext cx="9144000" cy="68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Shape 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6302533"/>
            <a:ext cx="2640049" cy="3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Shape 67"/>
          <p:cNvSpPr/>
          <p:nvPr/>
        </p:nvSpPr>
        <p:spPr>
          <a:xfrm>
            <a:off x="0" y="6170333"/>
            <a:ext cx="9144000" cy="68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6302533"/>
            <a:ext cx="2640049" cy="3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6170333"/>
            <a:ext cx="9144000" cy="68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Shape 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6302533"/>
            <a:ext cx="2640049" cy="3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2800"/>
              <a:buNone/>
              <a:defRPr>
                <a:solidFill>
                  <a:srgbClr val="AE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hape 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6271500"/>
            <a:ext cx="2937816" cy="3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2800"/>
              <a:buNone/>
              <a:defRPr>
                <a:solidFill>
                  <a:srgbClr val="AE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24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24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0" y="6170333"/>
            <a:ext cx="9144000" cy="68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Shape 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6302533"/>
            <a:ext cx="2640049" cy="3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2800"/>
              <a:buNone/>
              <a:defRPr>
                <a:solidFill>
                  <a:srgbClr val="AE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6170333"/>
            <a:ext cx="9144000" cy="68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Shape 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6302533"/>
            <a:ext cx="2640049" cy="3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2400"/>
              <a:buNone/>
              <a:defRPr sz="2400">
                <a:solidFill>
                  <a:srgbClr val="AE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3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Shape 40"/>
          <p:cNvSpPr/>
          <p:nvPr/>
        </p:nvSpPr>
        <p:spPr>
          <a:xfrm>
            <a:off x="0" y="6170333"/>
            <a:ext cx="9144000" cy="68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Shape 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6302533"/>
            <a:ext cx="2640049" cy="3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4800"/>
              <a:buFont typeface="Open Sans"/>
              <a:buNone/>
              <a:defRPr sz="4800" b="1">
                <a:solidFill>
                  <a:srgbClr val="AE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4200"/>
              <a:buNone/>
              <a:defRPr sz="4200">
                <a:solidFill>
                  <a:srgbClr val="AE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Shape 51"/>
          <p:cNvSpPr/>
          <p:nvPr/>
        </p:nvSpPr>
        <p:spPr>
          <a:xfrm>
            <a:off x="0" y="6170333"/>
            <a:ext cx="9144000" cy="68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Shape 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6302533"/>
            <a:ext cx="2640049" cy="3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11700" y="5285033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Shape 57"/>
          <p:cNvSpPr/>
          <p:nvPr/>
        </p:nvSpPr>
        <p:spPr>
          <a:xfrm>
            <a:off x="0" y="6170333"/>
            <a:ext cx="9144000" cy="68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6302533"/>
            <a:ext cx="2640049" cy="3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SemiBold"/>
              <a:buNone/>
              <a:defRPr sz="2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●"/>
              <a:defRPr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ireframe.cc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nvisionapp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311700" y="1444067"/>
            <a:ext cx="8520600" cy="213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Activity: Wireframing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 for Startups</a:t>
            </a:r>
            <a:endParaRPr sz="24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subTitle" idx="1"/>
          </p:nvPr>
        </p:nvSpPr>
        <p:spPr>
          <a:xfrm>
            <a:off x="311700" y="3787367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Heather Miller</a:t>
            </a:r>
            <a:endParaRPr sz="1800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635375" y="6149200"/>
            <a:ext cx="385800" cy="4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4800"/>
              <a:buFont typeface="Calibri"/>
              <a:buNone/>
            </a:pPr>
            <a:r>
              <a:rPr lang="en" sz="4800" b="1" dirty="0">
                <a:solidFill>
                  <a:srgbClr val="99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Digital Wireframes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0ED0A-A38A-F347-9DA4-410F6B57B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103" y="1480157"/>
            <a:ext cx="6977897" cy="580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46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F25A21-5D9D-874C-887F-ADEAE8182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888" y="1240319"/>
            <a:ext cx="6758112" cy="5617681"/>
          </a:xfrm>
          <a:prstGeom prst="rect">
            <a:avLst/>
          </a:prstGeom>
        </p:spPr>
      </p:pic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4800"/>
              <a:buFont typeface="Calibri"/>
              <a:buNone/>
            </a:pPr>
            <a:r>
              <a:rPr lang="en" sz="4800" b="1" dirty="0">
                <a:solidFill>
                  <a:srgbClr val="99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Digital Wireframes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610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7389B-3170-344E-AC03-2BFD311A4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389" y="1356867"/>
            <a:ext cx="6999221" cy="5249416"/>
          </a:xfrm>
          <a:prstGeom prst="rect">
            <a:avLst/>
          </a:prstGeom>
        </p:spPr>
      </p:pic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4800"/>
              <a:buFont typeface="Calibri"/>
              <a:buNone/>
            </a:pPr>
            <a:r>
              <a:rPr lang="en" sz="4800" b="1" dirty="0">
                <a:solidFill>
                  <a:srgbClr val="99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Digital Wireframes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873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4800"/>
              <a:buFont typeface="Calibri"/>
              <a:buNone/>
            </a:pPr>
            <a:r>
              <a:rPr lang="en" sz="4800" b="1" dirty="0">
                <a:solidFill>
                  <a:srgbClr val="99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Digital wireframe: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41ECFF-36A9-3E4B-B916-743D1EC53AC9}"/>
              </a:ext>
            </a:extLst>
          </p:cNvPr>
          <p:cNvSpPr txBox="1"/>
          <p:nvPr/>
        </p:nvSpPr>
        <p:spPr>
          <a:xfrm>
            <a:off x="921398" y="1500205"/>
            <a:ext cx="7301204" cy="2824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 be what you want to pitch to your team and/or potentially the customer.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 be a collection of things you liked from your hand-drawn iterations.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it clear and uncluttered!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9DE15-2C31-E94D-AA77-F1EE3FB5B2B3}"/>
              </a:ext>
            </a:extLst>
          </p:cNvPr>
          <p:cNvSpPr txBox="1"/>
          <p:nvPr/>
        </p:nvSpPr>
        <p:spPr>
          <a:xfrm>
            <a:off x="2234629" y="4541178"/>
            <a:ext cx="4674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do it online, for free on </a:t>
            </a:r>
            <a:r>
              <a:rPr lang="en-US" sz="24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https://wireframe.cc</a:t>
            </a:r>
            <a:endParaRPr lang="en-US" sz="24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</a:t>
            </a:r>
            <a:r>
              <a:rPr lang="en-US" sz="24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https://invisionapp.com</a:t>
            </a:r>
            <a:endParaRPr lang="en-US" sz="24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868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Identity?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Lay the groundwork for your company/app’s identity</a:t>
            </a:r>
            <a:endParaRPr sz="3600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2101712"/>
            <a:ext cx="7428039" cy="2799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Propose</a:t>
            </a:r>
            <a:r>
              <a:rPr lang="en-US" sz="2400" b="1" dirty="0"/>
              <a:t>:</a:t>
            </a:r>
          </a:p>
          <a:p>
            <a:pPr marL="342900">
              <a:buClr>
                <a:schemeClr val="dk1"/>
              </a:buClr>
              <a:buSzPts val="1100"/>
            </a:pPr>
            <a:r>
              <a:rPr lang="en-US" sz="2400" dirty="0"/>
              <a:t>color scheme, </a:t>
            </a:r>
          </a:p>
          <a:p>
            <a:pPr marL="342900">
              <a:buClr>
                <a:schemeClr val="dk1"/>
              </a:buClr>
              <a:buSzPts val="1100"/>
            </a:pPr>
            <a:r>
              <a:rPr lang="en-US" sz="2400" dirty="0"/>
              <a:t>fonts, and </a:t>
            </a:r>
          </a:p>
          <a:p>
            <a:pPr marL="342900">
              <a:buClr>
                <a:schemeClr val="dk1"/>
              </a:buClr>
              <a:buSzPts val="1100"/>
            </a:pPr>
            <a:r>
              <a:rPr lang="en-US" sz="2400" dirty="0"/>
              <a:t>describe an idea for a logo/name.</a:t>
            </a:r>
            <a:endParaRPr sz="2400" dirty="0"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Lay the groundwork for your company/app’s identity</a:t>
            </a:r>
            <a:endParaRPr sz="3600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2101712"/>
            <a:ext cx="7428039" cy="2799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Propose</a:t>
            </a:r>
            <a:r>
              <a:rPr lang="en-US" sz="2400" b="1" dirty="0"/>
              <a:t>:</a:t>
            </a:r>
          </a:p>
          <a:p>
            <a:pPr marL="342900">
              <a:buClr>
                <a:schemeClr val="dk1"/>
              </a:buClr>
              <a:buSzPts val="1100"/>
            </a:pPr>
            <a:r>
              <a:rPr lang="en-US" sz="24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color scheme</a:t>
            </a:r>
            <a:r>
              <a:rPr lang="en-US" sz="2400" dirty="0"/>
              <a:t>, </a:t>
            </a:r>
          </a:p>
          <a:p>
            <a:r>
              <a:rPr lang="en-US" dirty="0"/>
              <a:t>To borrow from interior and fashion design, the 60-30-10 rule states that </a:t>
            </a:r>
            <a:r>
              <a:rPr lang="en-US" b="1" dirty="0">
                <a:solidFill>
                  <a:srgbClr val="C00000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three</a:t>
            </a:r>
            <a:r>
              <a:rPr lang="en-US" dirty="0"/>
              <a:t> colors should be used in varying degrees (60%, 30%, 10%) to create the perfect harmony.</a:t>
            </a:r>
          </a:p>
          <a:p>
            <a:pPr lvl="1"/>
            <a:r>
              <a:rPr lang="en-US" dirty="0"/>
              <a:t>The </a:t>
            </a: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primary color</a:t>
            </a:r>
            <a:r>
              <a:rPr lang="en-US" dirty="0"/>
              <a:t> should cover about 60% of the space and create the overall unifying theme of the design.</a:t>
            </a:r>
          </a:p>
          <a:p>
            <a:pPr lvl="1"/>
            <a:r>
              <a:rPr lang="en-US" dirty="0"/>
              <a:t>The 30% should contrast with the 60% to create a visually striking effect.</a:t>
            </a:r>
          </a:p>
          <a:p>
            <a:pPr lvl="1"/>
            <a:r>
              <a:rPr lang="en-US" dirty="0"/>
              <a:t>The 10% is an ‘accent color’, which should complement either your primary or secondary color.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4186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Deliverables</a:t>
            </a:r>
            <a:endParaRPr sz="3600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1962620"/>
            <a:ext cx="8520600" cy="4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buClr>
                <a:schemeClr val="dk1"/>
              </a:buClr>
              <a:buSzPts val="1100"/>
            </a:pPr>
            <a:r>
              <a:rPr lang="en-US" sz="24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3 hand-drawn wireframe iterations</a:t>
            </a:r>
          </a:p>
          <a:p>
            <a:pPr marL="342900">
              <a:buClr>
                <a:schemeClr val="dk1"/>
              </a:buClr>
              <a:buSzPts val="1100"/>
            </a:pPr>
            <a:r>
              <a:rPr lang="en-US" sz="24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1 printed out digital wireframe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/>
              <a:t>from those 3 hand-drawn wireframe, select elements that you feel are the strongest, and make a </a:t>
            </a:r>
            <a:r>
              <a:rPr lang="en-US" sz="2400" dirty="0" err="1"/>
              <a:t>wireframe.cc</a:t>
            </a:r>
            <a:r>
              <a:rPr lang="en-US" sz="2400" dirty="0"/>
              <a:t> sketch of it</a:t>
            </a:r>
          </a:p>
          <a:p>
            <a:pPr marL="342900">
              <a:buClr>
                <a:schemeClr val="dk1"/>
              </a:buClr>
              <a:buSzPts val="1100"/>
            </a:pPr>
            <a:r>
              <a:rPr lang="en-US" sz="24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Identity: 1 printed out paper</a:t>
            </a:r>
            <a:r>
              <a:rPr lang="en-US" sz="2400" dirty="0"/>
              <a:t> with:</a:t>
            </a:r>
            <a:br>
              <a:rPr lang="en-US" sz="2400" dirty="0"/>
            </a:br>
            <a:r>
              <a:rPr lang="en-US" sz="2400" dirty="0"/>
              <a:t>(1) a color scheme</a:t>
            </a:r>
          </a:p>
          <a:p>
            <a:pPr marL="342900"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2400" dirty="0"/>
              <a:t>(2) 2 font samples </a:t>
            </a:r>
            <a:r>
              <a:rPr lang="en-US" sz="2000" i="1" dirty="0"/>
              <a:t>(1 for headers, 1 for body text in your pages)</a:t>
            </a:r>
            <a:br>
              <a:rPr lang="en-US" sz="2400" dirty="0"/>
            </a:br>
            <a:r>
              <a:rPr lang="en-US" sz="2400" dirty="0"/>
              <a:t>(3) logo/name idea/description</a:t>
            </a:r>
            <a:endParaRPr sz="2400" dirty="0"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BDA02-2CD4-D345-9ED7-25C4FD4B5F75}"/>
              </a:ext>
            </a:extLst>
          </p:cNvPr>
          <p:cNvSpPr/>
          <p:nvPr/>
        </p:nvSpPr>
        <p:spPr>
          <a:xfrm>
            <a:off x="311700" y="1583328"/>
            <a:ext cx="2898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sheets of paper:</a:t>
            </a:r>
          </a:p>
        </p:txBody>
      </p:sp>
    </p:spTree>
    <p:extLst>
      <p:ext uri="{BB962C8B-B14F-4D97-AF65-F5344CB8AC3E}">
        <p14:creationId xmlns:p14="http://schemas.microsoft.com/office/powerpoint/2010/main" val="100113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7619949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4800"/>
              <a:buFont typeface="Calibri"/>
              <a:buNone/>
            </a:pPr>
            <a:r>
              <a:rPr lang="en" sz="4800" b="1" dirty="0">
                <a:solidFill>
                  <a:srgbClr val="99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Activity: </a:t>
            </a:r>
            <a:br>
              <a:rPr lang="en" sz="4800" b="1" dirty="0">
                <a:solidFill>
                  <a:srgbClr val="99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</a:br>
            <a:r>
              <a:rPr lang="en" sz="3200" b="1" dirty="0">
                <a:solidFill>
                  <a:srgbClr val="99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Wireframing &amp; basic identity for snow plow app</a:t>
            </a:r>
            <a:endParaRPr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7C120-DD73-004B-A9DE-57EE41DE459E}"/>
              </a:ext>
            </a:extLst>
          </p:cNvPr>
          <p:cNvSpPr txBox="1"/>
          <p:nvPr/>
        </p:nvSpPr>
        <p:spPr>
          <a:xfrm>
            <a:off x="311700" y="2805023"/>
            <a:ext cx="7301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will build the next class around the ideas that you propose.</a:t>
            </a:r>
          </a:p>
        </p:txBody>
      </p:sp>
    </p:spTree>
    <p:extLst>
      <p:ext uri="{BB962C8B-B14F-4D97-AF65-F5344CB8AC3E}">
        <p14:creationId xmlns:p14="http://schemas.microsoft.com/office/powerpoint/2010/main" val="71947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4800"/>
              <a:buFont typeface="Calibri"/>
              <a:buNone/>
            </a:pPr>
            <a:r>
              <a:rPr lang="en" sz="4800" b="1" dirty="0">
                <a:solidFill>
                  <a:srgbClr val="99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Wireframes?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AC5A74-4AF0-8540-A960-F86BA2132254}"/>
              </a:ext>
            </a:extLst>
          </p:cNvPr>
          <p:cNvSpPr txBox="1"/>
          <p:nvPr/>
        </p:nvSpPr>
        <p:spPr>
          <a:xfrm>
            <a:off x="921398" y="1500205"/>
            <a:ext cx="7301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low-risk way to explore your user interface and user experience.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D8F5C-A70B-0B46-8F54-8DC3E40D325A}"/>
              </a:ext>
            </a:extLst>
          </p:cNvPr>
          <p:cNvSpPr txBox="1"/>
          <p:nvPr/>
        </p:nvSpPr>
        <p:spPr>
          <a:xfrm>
            <a:off x="1510301" y="2597650"/>
            <a:ext cx="6962157" cy="2608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Usually done in two steps:</a:t>
            </a:r>
          </a:p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Several iterations of hand-drawn wireframes with notes/ideas of behaviors sketched in</a:t>
            </a:r>
          </a:p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 wireframes</a:t>
            </a:r>
          </a:p>
        </p:txBody>
      </p:sp>
    </p:spTree>
    <p:extLst>
      <p:ext uri="{BB962C8B-B14F-4D97-AF65-F5344CB8AC3E}">
        <p14:creationId xmlns:p14="http://schemas.microsoft.com/office/powerpoint/2010/main" val="91186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F58B2-D193-8843-BF0E-AF13742C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37" y="96642"/>
            <a:ext cx="6038921" cy="5982306"/>
          </a:xfrm>
          <a:prstGeom prst="rect">
            <a:avLst/>
          </a:prstGeom>
        </p:spPr>
      </p:pic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4800"/>
              <a:buFont typeface="Calibri"/>
              <a:buNone/>
            </a:pPr>
            <a:r>
              <a:rPr lang="en" sz="4800" b="1" dirty="0">
                <a:solidFill>
                  <a:srgbClr val="99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Wireframes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4800"/>
              <a:buFont typeface="Calibri"/>
              <a:buNone/>
            </a:pPr>
            <a:r>
              <a:rPr lang="en" sz="4800" b="1" dirty="0">
                <a:solidFill>
                  <a:srgbClr val="99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Wireframes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B9CB1-DC7B-704C-8C4C-C1FD5E5C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153" y="1356867"/>
            <a:ext cx="6226585" cy="48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3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4800"/>
              <a:buFont typeface="Calibri"/>
              <a:buNone/>
            </a:pPr>
            <a:r>
              <a:rPr lang="en" sz="4800" b="1" dirty="0">
                <a:solidFill>
                  <a:srgbClr val="99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Wireframes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24EB6-9A15-2749-A2A0-9884725C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817" y="0"/>
            <a:ext cx="4777483" cy="686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50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69F8F-2844-F544-BD4A-3165CAD9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309" y="1115901"/>
            <a:ext cx="6922499" cy="5819226"/>
          </a:xfrm>
          <a:prstGeom prst="rect">
            <a:avLst/>
          </a:prstGeom>
        </p:spPr>
      </p:pic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4800"/>
              <a:buFont typeface="Calibri"/>
              <a:buNone/>
            </a:pPr>
            <a:r>
              <a:rPr lang="en" sz="4800" b="1" dirty="0">
                <a:solidFill>
                  <a:srgbClr val="99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Wireframes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53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A438C-F0B3-1448-91EB-BC084E0EC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727" y="0"/>
            <a:ext cx="5205431" cy="6880929"/>
          </a:xfrm>
          <a:prstGeom prst="rect">
            <a:avLst/>
          </a:prstGeom>
        </p:spPr>
      </p:pic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4800"/>
              <a:buFont typeface="Calibri"/>
              <a:buNone/>
            </a:pPr>
            <a:r>
              <a:rPr lang="en" sz="4800" b="1" dirty="0">
                <a:solidFill>
                  <a:srgbClr val="99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Wireframes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47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4800"/>
              <a:buFont typeface="Calibri"/>
              <a:buNone/>
            </a:pPr>
            <a:r>
              <a:rPr lang="en" sz="4800" b="1" dirty="0">
                <a:solidFill>
                  <a:srgbClr val="99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Hand-drawn wireframes: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41ECFF-36A9-3E4B-B916-743D1EC53AC9}"/>
              </a:ext>
            </a:extLst>
          </p:cNvPr>
          <p:cNvSpPr txBox="1"/>
          <p:nvPr/>
        </p:nvSpPr>
        <p:spPr>
          <a:xfrm>
            <a:off x="921398" y="1500205"/>
            <a:ext cx="73012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 with at least 3.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 iterations.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Explore as different of layout ideas as possible. They should not all look similar!</a:t>
            </a:r>
          </a:p>
        </p:txBody>
      </p:sp>
    </p:spTree>
    <p:extLst>
      <p:ext uri="{BB962C8B-B14F-4D97-AF65-F5344CB8AC3E}">
        <p14:creationId xmlns:p14="http://schemas.microsoft.com/office/powerpoint/2010/main" val="18924628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266</Words>
  <Application>Microsoft Macintosh PowerPoint</Application>
  <PresentationFormat>On-screen Show (4:3)</PresentationFormat>
  <Paragraphs>64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Open Sans SemiBold</vt:lpstr>
      <vt:lpstr>Open Sans SemiBold</vt:lpstr>
      <vt:lpstr>Open Sans Light</vt:lpstr>
      <vt:lpstr>Calibri</vt:lpstr>
      <vt:lpstr>Open Sans</vt:lpstr>
      <vt:lpstr>Arial</vt:lpstr>
      <vt:lpstr>Simple Light</vt:lpstr>
      <vt:lpstr>Activity: Wireframing SE for Startups</vt:lpstr>
      <vt:lpstr>Activity:  Wireframing &amp; basic identity for snow plow app</vt:lpstr>
      <vt:lpstr>Wireframes?</vt:lpstr>
      <vt:lpstr>Wireframes</vt:lpstr>
      <vt:lpstr>Wireframes</vt:lpstr>
      <vt:lpstr>Wireframes</vt:lpstr>
      <vt:lpstr>Wireframes</vt:lpstr>
      <vt:lpstr>Wireframes</vt:lpstr>
      <vt:lpstr>Hand-drawn wireframes:</vt:lpstr>
      <vt:lpstr>Digital Wireframes</vt:lpstr>
      <vt:lpstr>Digital Wireframes</vt:lpstr>
      <vt:lpstr>Digital Wireframes</vt:lpstr>
      <vt:lpstr>Digital wireframe:</vt:lpstr>
      <vt:lpstr>Identity? </vt:lpstr>
      <vt:lpstr>Lay the groundwork for your company/app’s identity</vt:lpstr>
      <vt:lpstr>Lay the groundwork for your company/app’s identity</vt:lpstr>
      <vt:lpstr>Deliverables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Activity: Wireframing SE for Startups</dc:title>
  <cp:lastModifiedBy>Microsoft Office User</cp:lastModifiedBy>
  <cp:revision>10</cp:revision>
  <dcterms:modified xsi:type="dcterms:W3CDTF">2019-01-29T15:53:17Z</dcterms:modified>
</cp:coreProperties>
</file>